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BR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v>Perfil histórico</c:v>
          </c:tx>
          <c:dLbls>
            <c:dLbl>
              <c:idx val="3"/>
              <c:layout>
                <c:manualLayout>
                  <c:x val="-5.6737588652482273E-3"/>
                  <c:y val="-1.240310077519379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89-4E27-B723-7C07071302E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'Chart Data'!$A$2:$A$5</c:f>
              <c:strCache>
                <c:ptCount val="4"/>
                <c:pt idx="0">
                  <c:v>Produção útil</c:v>
                </c:pt>
                <c:pt idx="1">
                  <c:v>Vazamentos</c:v>
                </c:pt>
                <c:pt idx="2">
                  <c:v>Pressão excessiva</c:v>
                </c:pt>
                <c:pt idx="3">
                  <c:v>Usos inadequados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57</c:v>
                </c:pt>
                <c:pt idx="1">
                  <c:v>30</c:v>
                </c:pt>
                <c:pt idx="2">
                  <c:v>8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89-4E27-B723-7C07071302E2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  <c:holeSize val="58"/>
      </c:doughnutChart>
    </c:plotArea>
    <c:plotVisOnly val="1"/>
    <c:dispBlanksAs val="zero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vídeo institucional anterior do Programa B.O.T. da Engepipe, fornecido no projeto. Percentuais históricos: 57% produção, 30% vazamentos, 8% excesso de pressão, 5% usos inadequados.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vídeo institucional anterior do Programa B.O.T. da Engepipe, fornecido no projeto.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 histórica: vídeo institucional anterior da Engepipe. A afirmação de até 30% é histórica e deve ser confirmada por estudo técnico para cada aplicação.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fotos reais fornecidas pela Engepipe e vídeo institucional anterior do Programa B.O.T.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tabela histórica do vídeo institucional anterior da Engepipe. Valores dependem da tarifa, pressão e horas de operação atuais.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Fonte: vídeo institucional anterior do Programa B.O.T. da Engepipe. Condições comerciais históricas; validar condições atuais antes de publicar.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Contato informado pelo cliente: (15) 99700-5225 e fabio@engepipe.com.br.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rcRect l="34792" r="34792"/>
          <a:stretch>
            <a:fillRect/>
          </a:stretch>
        </p:blipFill>
        <p:spPr>
          <a:xfrm>
            <a:off x="5238750" y="0"/>
            <a:ext cx="695325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2D98776-2C78-43DB-BC4A-FB16C2AE3C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858000" cy="6858000"/>
          </a:xfrm>
          <a:prstGeom prst="rect">
            <a:avLst/>
          </a:prstGeom>
          <a:solidFill>
            <a:srgbClr val="071423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6FA6CA7-71AC-44B3-89B0-383659F23C19}"/>
              </a:ext>
            </a:extLst>
          </p:cNvPr>
          <p:cNvSpPr>
            <a:spLocks noGrp="1"/>
          </p:cNvSpPr>
          <p:nvPr/>
        </p:nvSpPr>
        <p:spPr>
          <a:xfrm>
            <a:off x="4857750" y="0"/>
            <a:ext cx="2381250" cy="6858000"/>
          </a:xfrm>
          <a:prstGeom prst="rect">
            <a:avLst/>
          </a:prstGeom>
          <a:solidFill>
            <a:srgbClr val="071423">
              <a:alpha val="80000"/>
            </a:srgbClr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00" y="513080"/>
            <a:ext cx="1952625" cy="65023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A02A15D-FFD2-4E9E-A78A-B8D987B731A4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3619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SOLUÇÕES EM AR COMPRIMIDO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F56BE7C-E5F1-4B5F-A461-27CF9B901A49}"/>
              </a:ext>
            </a:extLst>
          </p:cNvPr>
          <p:cNvSpPr>
            <a:spLocks noGrp="1"/>
          </p:cNvSpPr>
          <p:nvPr/>
        </p:nvSpPr>
        <p:spPr>
          <a:xfrm>
            <a:off x="609600" y="2171700"/>
            <a:ext cx="5286375" cy="1524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Programa</a:t>
            </a:r>
            <a:r>
              <a:rPr sz="36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B.O.T.</a:t>
            </a:r>
            <a:endParaRPr lang="pt-BR" sz="36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  <a:p>
            <a: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pt-BR" sz="16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(Build </a:t>
            </a:r>
            <a:r>
              <a:rPr lang="pt-BR" sz="16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Operate</a:t>
            </a:r>
            <a:r>
              <a:rPr lang="pt-BR" sz="16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lang="pt-BR" sz="16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Transfer</a:t>
            </a:r>
            <a:r>
              <a:rPr lang="pt-BR" sz="16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)</a:t>
            </a:r>
            <a:endParaRPr sz="16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9EBD518-93A0-4A94-8F60-607B7BDD8A7F}"/>
              </a:ext>
            </a:extLst>
          </p:cNvPr>
          <p:cNvSpPr>
            <a:spLocks noGrp="1"/>
          </p:cNvSpPr>
          <p:nvPr/>
        </p:nvSpPr>
        <p:spPr>
          <a:xfrm>
            <a:off x="609600" y="3857625"/>
            <a:ext cx="4524375" cy="809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063" lnSpcReduction="10000"/>
          </a:bodyPr>
          <a:lstStyle/>
          <a:p>
            <a:pPr algn="l">
              <a:defRPr sz="1725" b="0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9C8D4"/>
                </a:solidFill>
                <a:latin typeface="Arial"/>
                <a:ea typeface="Arial"/>
                <a:cs typeface="Arial"/>
              </a:rPr>
              <a:t>Engenharia aplicada para reduzir perdas, consumo de energia e custo operacional do ar comprimido.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B91CA4F-7F0F-46A8-8C82-B282E754B1C0}"/>
              </a:ext>
            </a:extLst>
          </p:cNvPr>
          <p:cNvSpPr>
            <a:spLocks noGrp="1"/>
          </p:cNvSpPr>
          <p:nvPr/>
        </p:nvSpPr>
        <p:spPr>
          <a:xfrm>
            <a:off x="609600" y="5000625"/>
            <a:ext cx="876300" cy="66675"/>
          </a:xfrm>
          <a:prstGeom prst="rect">
            <a:avLst/>
          </a:prstGeom>
          <a:solidFill>
            <a:srgbClr val="17C98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0BBD188-F500-4B1C-A504-5B89B4933399}"/>
              </a:ext>
            </a:extLst>
          </p:cNvPr>
          <p:cNvSpPr>
            <a:spLocks noGrp="1"/>
          </p:cNvSpPr>
          <p:nvPr/>
        </p:nvSpPr>
        <p:spPr>
          <a:xfrm>
            <a:off x="609600" y="5429250"/>
            <a:ext cx="40957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ENGEPIPE®  •  EFICIÊNCIA QUE TRANSFORMA</a:t>
            </a:r>
          </a:p>
        </p:txBody>
      </p:sp>
    </p:spTree>
    <p:extLst>
      <p:ext uri="{BB962C8B-B14F-4D97-AF65-F5344CB8AC3E}">
        <p14:creationId xmlns:p14="http://schemas.microsoft.com/office/powerpoint/2010/main" val="290973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9906514A-9CE8-487F-B278-8D52A5D081DA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6667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DIAGNÓSTICO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8DDCE3D-CF64-4B43-A26F-2A0007508ADD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2870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6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Onde a energia se perde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7076F43-B610-45E3-A919-88B36D5BD455}"/>
              </a:ext>
            </a:extLst>
          </p:cNvPr>
          <p:cNvSpPr>
            <a:spLocks noGrp="1"/>
          </p:cNvSpPr>
          <p:nvPr/>
        </p:nvSpPr>
        <p:spPr>
          <a:xfrm>
            <a:off x="609600" y="1323975"/>
            <a:ext cx="723900" cy="47625"/>
          </a:xfrm>
          <a:prstGeom prst="rect">
            <a:avLst/>
          </a:prstGeom>
          <a:solidFill>
            <a:srgbClr val="17C98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91750" y="343133"/>
            <a:ext cx="1428750" cy="47578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42234E65-B062-4A7E-80F8-054B2C44FE02}"/>
              </a:ext>
            </a:extLst>
          </p:cNvPr>
          <p:cNvSpPr>
            <a:spLocks noGrp="1"/>
          </p:cNvSpPr>
          <p:nvPr/>
        </p:nvSpPr>
        <p:spPr>
          <a:xfrm>
            <a:off x="11049000" y="62865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900" b="1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8D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graphicFrame>
        <p:nvGraphicFramePr>
          <p:cNvPr id="15" name="Chart"/>
          <p:cNvGraphicFramePr/>
          <p:nvPr>
            <p:extLst>
              <p:ext uri="{D42A27DB-BD31-4B8C-83A1-F6EECF244321}">
                <p14:modId xmlns:p14="http://schemas.microsoft.com/office/powerpoint/2010/main" val="908300994"/>
              </p:ext>
            </p:extLst>
          </p:nvPr>
        </p:nvGraphicFramePr>
        <p:xfrm>
          <a:off x="666750" y="1714500"/>
          <a:ext cx="4476750" cy="409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tângulo 6">
            <a:extLst>
              <a:ext uri="{FF2B5EF4-FFF2-40B4-BE49-F238E27FC236}">
                <a16:creationId xmlns:a16="http://schemas.microsoft.com/office/drawing/2014/main" id="{F709160B-857F-4DC1-8684-BEF9D08E8785}"/>
              </a:ext>
            </a:extLst>
          </p:cNvPr>
          <p:cNvSpPr>
            <a:spLocks noGrp="1"/>
          </p:cNvSpPr>
          <p:nvPr/>
        </p:nvSpPr>
        <p:spPr>
          <a:xfrm>
            <a:off x="6572250" y="2000250"/>
            <a:ext cx="29527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4800" b="1">
                <a:solidFill>
                  <a:srgbClr val="FFEF15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FEF15"/>
                </a:solidFill>
                <a:latin typeface="Arial"/>
                <a:ea typeface="Arial"/>
                <a:cs typeface="Arial"/>
              </a:rPr>
              <a:t>43%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598FDAF-07F0-4AB3-A886-7E5A94F2A5B2}"/>
              </a:ext>
            </a:extLst>
          </p:cNvPr>
          <p:cNvSpPr>
            <a:spLocks noGrp="1"/>
          </p:cNvSpPr>
          <p:nvPr/>
        </p:nvSpPr>
        <p:spPr>
          <a:xfrm>
            <a:off x="6572250" y="2800350"/>
            <a:ext cx="3810000" cy="809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do consumo pode estar ligado a perdas e ineficiências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1E11EAF-C1F1-46C1-BC75-4A2F1A5C42A3}"/>
              </a:ext>
            </a:extLst>
          </p:cNvPr>
          <p:cNvSpPr>
            <a:spLocks noGrp="1"/>
          </p:cNvSpPr>
          <p:nvPr/>
        </p:nvSpPr>
        <p:spPr>
          <a:xfrm>
            <a:off x="6572250" y="3905250"/>
            <a:ext cx="41910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8D4"/>
                </a:solidFill>
                <a:latin typeface="Arial"/>
                <a:ea typeface="Arial"/>
                <a:cs typeface="Arial"/>
              </a:rPr>
              <a:t>Referência histórica do vídeo institucional. O diagnóstico em campo determina o cenário real de cada planta.</a:t>
            </a:r>
          </a:p>
        </p:txBody>
      </p:sp>
    </p:spTree>
    <p:extLst>
      <p:ext uri="{BB962C8B-B14F-4D97-AF65-F5344CB8AC3E}">
        <p14:creationId xmlns:p14="http://schemas.microsoft.com/office/powerpoint/2010/main" val="1333869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7879878B-25A6-4C9E-B1D1-93F7B85481BC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6667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ETAPA 01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11BCB06-62A3-472A-8CF8-AC11478AA7C7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2870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6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decisão começa no cálculo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45B2AE3-F955-42E4-81AD-90DDA45A0D6A}"/>
              </a:ext>
            </a:extLst>
          </p:cNvPr>
          <p:cNvSpPr>
            <a:spLocks noGrp="1"/>
          </p:cNvSpPr>
          <p:nvPr/>
        </p:nvSpPr>
        <p:spPr>
          <a:xfrm>
            <a:off x="609600" y="1323975"/>
            <a:ext cx="723900" cy="47625"/>
          </a:xfrm>
          <a:prstGeom prst="rect">
            <a:avLst/>
          </a:prstGeom>
          <a:solidFill>
            <a:srgbClr val="17C98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91750" y="343133"/>
            <a:ext cx="1428750" cy="47578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4E5A9620-68F7-48A9-90CE-ECFD77D30A0C}"/>
              </a:ext>
            </a:extLst>
          </p:cNvPr>
          <p:cNvSpPr>
            <a:spLocks noGrp="1"/>
          </p:cNvSpPr>
          <p:nvPr/>
        </p:nvSpPr>
        <p:spPr>
          <a:xfrm>
            <a:off x="11049000" y="62865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900" b="1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8D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4"/>
          <a:srcRect l="2388" r="2388"/>
          <a:stretch>
            <a:fillRect/>
          </a:stretch>
        </p:blipFill>
        <p:spPr>
          <a:xfrm>
            <a:off x="609600" y="1714500"/>
            <a:ext cx="5381625" cy="4238625"/>
          </a:xfrm>
          <a:prstGeom prst="roundRect">
            <a:avLst>
              <a:gd name="adj" fmla="val 4045"/>
            </a:avLst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E6B9346-5675-4A00-8B74-FF3B0BB2AD63}"/>
              </a:ext>
            </a:extLst>
          </p:cNvPr>
          <p:cNvSpPr>
            <a:spLocks noGrp="1"/>
          </p:cNvSpPr>
          <p:nvPr/>
        </p:nvSpPr>
        <p:spPr>
          <a:xfrm>
            <a:off x="6381750" y="1714500"/>
            <a:ext cx="4762500" cy="876300"/>
          </a:xfrm>
          <a:prstGeom prst="roundRect">
            <a:avLst>
              <a:gd name="adj" fmla="val 19565"/>
            </a:avLst>
          </a:prstGeom>
          <a:solidFill>
            <a:srgbClr val="0B2134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025FB69-09D2-43F6-B013-FDF6F82F8EB8}"/>
              </a:ext>
            </a:extLst>
          </p:cNvPr>
          <p:cNvSpPr>
            <a:spLocks noGrp="1"/>
          </p:cNvSpPr>
          <p:nvPr/>
        </p:nvSpPr>
        <p:spPr>
          <a:xfrm>
            <a:off x="6572250" y="1885950"/>
            <a:ext cx="4286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667" lnSpcReduction="10000"/>
          </a:bodyPr>
          <a:lstStyle/>
          <a:p>
            <a:pPr algn="l">
              <a:defRPr sz="18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E849A3C-F085-4DA5-B0BB-8E825D184CCE}"/>
              </a:ext>
            </a:extLst>
          </p:cNvPr>
          <p:cNvSpPr>
            <a:spLocks noGrp="1"/>
          </p:cNvSpPr>
          <p:nvPr/>
        </p:nvSpPr>
        <p:spPr>
          <a:xfrm>
            <a:off x="7067550" y="1876425"/>
            <a:ext cx="38862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Visita técnica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0141C87-201C-4EA4-BB97-972EAEDF3E0F}"/>
              </a:ext>
            </a:extLst>
          </p:cNvPr>
          <p:cNvSpPr>
            <a:spLocks noGrp="1"/>
          </p:cNvSpPr>
          <p:nvPr/>
        </p:nvSpPr>
        <p:spPr>
          <a:xfrm>
            <a:off x="6591300" y="2333625"/>
            <a:ext cx="4343400" cy="95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25000" lnSpcReduction="20000"/>
          </a:bodyPr>
          <a:lstStyle/>
          <a:p>
            <a:pPr algn="l">
              <a:defRPr sz="1200" b="0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8D4"/>
                </a:solidFill>
                <a:latin typeface="Arial"/>
                <a:ea typeface="Arial"/>
                <a:cs typeface="Arial"/>
              </a:rPr>
              <a:t>Levantamento da instalação e das condições reais de operação.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8074ACF6-2F56-4582-98F4-A38E3C38D196}"/>
              </a:ext>
            </a:extLst>
          </p:cNvPr>
          <p:cNvSpPr>
            <a:spLocks noGrp="1"/>
          </p:cNvSpPr>
          <p:nvPr/>
        </p:nvSpPr>
        <p:spPr>
          <a:xfrm>
            <a:off x="6381750" y="2724150"/>
            <a:ext cx="4762500" cy="876300"/>
          </a:xfrm>
          <a:prstGeom prst="roundRect">
            <a:avLst>
              <a:gd name="adj" fmla="val 19565"/>
            </a:avLst>
          </a:prstGeom>
          <a:solidFill>
            <a:srgbClr val="0B2134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416400F-18E9-459F-A664-78E48252F45F}"/>
              </a:ext>
            </a:extLst>
          </p:cNvPr>
          <p:cNvSpPr>
            <a:spLocks noGrp="1"/>
          </p:cNvSpPr>
          <p:nvPr/>
        </p:nvSpPr>
        <p:spPr>
          <a:xfrm>
            <a:off x="6572250" y="2895600"/>
            <a:ext cx="4286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667" lnSpcReduction="10000"/>
          </a:bodyPr>
          <a:lstStyle/>
          <a:p>
            <a:pPr algn="l">
              <a:defRPr sz="18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8632D13-42AB-4271-B2F8-B5A3437CAC84}"/>
              </a:ext>
            </a:extLst>
          </p:cNvPr>
          <p:cNvSpPr>
            <a:spLocks noGrp="1"/>
          </p:cNvSpPr>
          <p:nvPr/>
        </p:nvSpPr>
        <p:spPr>
          <a:xfrm>
            <a:off x="7067550" y="2886075"/>
            <a:ext cx="38862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Estudo dimensional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91300F5B-F98D-4FAE-9919-2B9C0382792C}"/>
              </a:ext>
            </a:extLst>
          </p:cNvPr>
          <p:cNvSpPr>
            <a:spLocks noGrp="1"/>
          </p:cNvSpPr>
          <p:nvPr/>
        </p:nvSpPr>
        <p:spPr>
          <a:xfrm>
            <a:off x="6591300" y="3343275"/>
            <a:ext cx="4343400" cy="95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25000" lnSpcReduction="20000"/>
          </a:bodyPr>
          <a:lstStyle/>
          <a:p>
            <a:pPr algn="l">
              <a:defRPr sz="1200" b="0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8D4"/>
                </a:solidFill>
                <a:latin typeface="Arial"/>
                <a:ea typeface="Arial"/>
                <a:cs typeface="Arial"/>
              </a:rPr>
              <a:t>Rede, vazão, pressão, layout e pontos críticos do sistema.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AA2989C1-A542-4824-A858-719108B981E3}"/>
              </a:ext>
            </a:extLst>
          </p:cNvPr>
          <p:cNvSpPr>
            <a:spLocks noGrp="1"/>
          </p:cNvSpPr>
          <p:nvPr/>
        </p:nvSpPr>
        <p:spPr>
          <a:xfrm>
            <a:off x="6381750" y="3733800"/>
            <a:ext cx="4762500" cy="876300"/>
          </a:xfrm>
          <a:prstGeom prst="roundRect">
            <a:avLst>
              <a:gd name="adj" fmla="val 19565"/>
            </a:avLst>
          </a:prstGeom>
          <a:solidFill>
            <a:srgbClr val="0B2134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5F45FE2-0CAE-4E17-9F0D-FCCF45AFF8EC}"/>
              </a:ext>
            </a:extLst>
          </p:cNvPr>
          <p:cNvSpPr>
            <a:spLocks noGrp="1"/>
          </p:cNvSpPr>
          <p:nvPr/>
        </p:nvSpPr>
        <p:spPr>
          <a:xfrm>
            <a:off x="6572250" y="3905250"/>
            <a:ext cx="4286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667" lnSpcReduction="10000"/>
          </a:bodyPr>
          <a:lstStyle/>
          <a:p>
            <a:pPr algn="l">
              <a:defRPr sz="18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650118D-7A5E-4BCF-B12E-F6F2023A95D0}"/>
              </a:ext>
            </a:extLst>
          </p:cNvPr>
          <p:cNvSpPr>
            <a:spLocks noGrp="1"/>
          </p:cNvSpPr>
          <p:nvPr/>
        </p:nvSpPr>
        <p:spPr>
          <a:xfrm>
            <a:off x="7067550" y="3895725"/>
            <a:ext cx="38862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Potência instalada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ADB791BE-FB8B-4928-AFBF-07DB3945717E}"/>
              </a:ext>
            </a:extLst>
          </p:cNvPr>
          <p:cNvSpPr>
            <a:spLocks noGrp="1"/>
          </p:cNvSpPr>
          <p:nvPr/>
        </p:nvSpPr>
        <p:spPr>
          <a:xfrm>
            <a:off x="6591300" y="4352925"/>
            <a:ext cx="4343400" cy="95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25000" lnSpcReduction="20000"/>
          </a:bodyPr>
          <a:lstStyle/>
          <a:p>
            <a:pPr algn="l">
              <a:defRPr sz="1200" b="0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8D4"/>
                </a:solidFill>
                <a:latin typeface="Arial"/>
                <a:ea typeface="Arial"/>
                <a:cs typeface="Arial"/>
              </a:rPr>
              <a:t>Mapeamento de compressores, carga e perfil de consumo.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BAE4F1F6-C40C-4009-812A-656ADDF12530}"/>
              </a:ext>
            </a:extLst>
          </p:cNvPr>
          <p:cNvSpPr>
            <a:spLocks noGrp="1"/>
          </p:cNvSpPr>
          <p:nvPr/>
        </p:nvSpPr>
        <p:spPr>
          <a:xfrm>
            <a:off x="6381750" y="4743450"/>
            <a:ext cx="4762500" cy="876300"/>
          </a:xfrm>
          <a:prstGeom prst="roundRect">
            <a:avLst>
              <a:gd name="adj" fmla="val 19565"/>
            </a:avLst>
          </a:prstGeom>
          <a:solidFill>
            <a:srgbClr val="0B2134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1420BE73-E047-481E-89DC-53E495E85808}"/>
              </a:ext>
            </a:extLst>
          </p:cNvPr>
          <p:cNvSpPr>
            <a:spLocks noGrp="1"/>
          </p:cNvSpPr>
          <p:nvPr/>
        </p:nvSpPr>
        <p:spPr>
          <a:xfrm>
            <a:off x="6572250" y="4914900"/>
            <a:ext cx="4286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667" lnSpcReduction="10000"/>
          </a:bodyPr>
          <a:lstStyle/>
          <a:p>
            <a:pPr algn="l">
              <a:defRPr sz="18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E88B3D14-ED5D-49B1-A5F2-0E5982EA0350}"/>
              </a:ext>
            </a:extLst>
          </p:cNvPr>
          <p:cNvSpPr>
            <a:spLocks noGrp="1"/>
          </p:cNvSpPr>
          <p:nvPr/>
        </p:nvSpPr>
        <p:spPr>
          <a:xfrm>
            <a:off x="7067550" y="4905375"/>
            <a:ext cx="38862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Proposta técnica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E8EF1BD8-7C1F-46AA-8629-30D1C0D4F1C5}"/>
              </a:ext>
            </a:extLst>
          </p:cNvPr>
          <p:cNvSpPr>
            <a:spLocks noGrp="1"/>
          </p:cNvSpPr>
          <p:nvPr/>
        </p:nvSpPr>
        <p:spPr>
          <a:xfrm>
            <a:off x="6591300" y="5362575"/>
            <a:ext cx="4343400" cy="95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25000" lnSpcReduction="20000"/>
          </a:bodyPr>
          <a:lstStyle/>
          <a:p>
            <a:pPr algn="l">
              <a:defRPr sz="1200" b="0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8D4"/>
                </a:solidFill>
                <a:latin typeface="Arial"/>
                <a:ea typeface="Arial"/>
                <a:cs typeface="Arial"/>
              </a:rPr>
              <a:t>Solução dimensionada com cenário técnico e comercial.</a:t>
            </a:r>
          </a:p>
        </p:txBody>
      </p:sp>
    </p:spTree>
    <p:extLst>
      <p:ext uri="{BB962C8B-B14F-4D97-AF65-F5344CB8AC3E}">
        <p14:creationId xmlns:p14="http://schemas.microsoft.com/office/powerpoint/2010/main" val="839018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8B0DA05A-BDB7-4ABA-A2D7-EB73EAF4644D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6667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ETAPA 02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5BE6D48-BB71-48E4-A6BC-E029960B7547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2870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6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Geração eficiente de ar comprimido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6FD69A8-33A5-485A-A680-254D289FCEF7}"/>
              </a:ext>
            </a:extLst>
          </p:cNvPr>
          <p:cNvSpPr>
            <a:spLocks noGrp="1"/>
          </p:cNvSpPr>
          <p:nvPr/>
        </p:nvSpPr>
        <p:spPr>
          <a:xfrm>
            <a:off x="609600" y="1323975"/>
            <a:ext cx="723900" cy="47625"/>
          </a:xfrm>
          <a:prstGeom prst="rect">
            <a:avLst/>
          </a:prstGeom>
          <a:solidFill>
            <a:srgbClr val="17C98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91750" y="343133"/>
            <a:ext cx="1428750" cy="47578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C4AC55C-7135-4B85-8C78-6AAC55392EF9}"/>
              </a:ext>
            </a:extLst>
          </p:cNvPr>
          <p:cNvSpPr>
            <a:spLocks noGrp="1"/>
          </p:cNvSpPr>
          <p:nvPr/>
        </p:nvSpPr>
        <p:spPr>
          <a:xfrm>
            <a:off x="11049000" y="62865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900" b="1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8D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>
          <a:blip r:embed="rId4"/>
          <a:srcRect l="21554" r="21554"/>
          <a:stretch>
            <a:fillRect/>
          </a:stretch>
        </p:blipFill>
        <p:spPr>
          <a:xfrm>
            <a:off x="609600" y="1685925"/>
            <a:ext cx="4953000" cy="4095750"/>
          </a:xfrm>
          <a:prstGeom prst="roundRect">
            <a:avLst>
              <a:gd name="adj" fmla="val 4186"/>
            </a:avLst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5EBE886-F02A-4425-8223-893760867120}"/>
              </a:ext>
            </a:extLst>
          </p:cNvPr>
          <p:cNvSpPr>
            <a:spLocks noGrp="1"/>
          </p:cNvSpPr>
          <p:nvPr/>
        </p:nvSpPr>
        <p:spPr>
          <a:xfrm>
            <a:off x="6048375" y="1809750"/>
            <a:ext cx="4762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CENTRÍFUGO OIL-FREE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6F65161A-1BE9-4D83-9EB0-B3E00C5821E4}"/>
              </a:ext>
            </a:extLst>
          </p:cNvPr>
          <p:cNvSpPr>
            <a:spLocks noGrp="1"/>
          </p:cNvSpPr>
          <p:nvPr/>
        </p:nvSpPr>
        <p:spPr>
          <a:xfrm>
            <a:off x="6048375" y="2343150"/>
            <a:ext cx="4857750" cy="933450"/>
          </a:xfrm>
          <a:prstGeom prst="roundRect">
            <a:avLst>
              <a:gd name="adj" fmla="val 18367"/>
            </a:avLst>
          </a:prstGeom>
          <a:solidFill>
            <a:srgbClr val="0B2134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6E2EB1D-533B-48E3-A837-EB16064A1533}"/>
              </a:ext>
            </a:extLst>
          </p:cNvPr>
          <p:cNvSpPr>
            <a:spLocks noGrp="1"/>
          </p:cNvSpPr>
          <p:nvPr/>
        </p:nvSpPr>
        <p:spPr>
          <a:xfrm>
            <a:off x="6238875" y="2514600"/>
            <a:ext cx="4286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667" lnSpcReduction="10000"/>
          </a:bodyPr>
          <a:lstStyle/>
          <a:p>
            <a:pPr algn="l">
              <a:defRPr sz="18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BA8E795-074F-4D65-AFBA-43E7D54B988C}"/>
              </a:ext>
            </a:extLst>
          </p:cNvPr>
          <p:cNvSpPr>
            <a:spLocks noGrp="1"/>
          </p:cNvSpPr>
          <p:nvPr/>
        </p:nvSpPr>
        <p:spPr>
          <a:xfrm>
            <a:off x="6734175" y="2505075"/>
            <a:ext cx="39814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Ar isento de óleo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E61858E-5D6B-4D7C-AD60-D3AE838125F0}"/>
              </a:ext>
            </a:extLst>
          </p:cNvPr>
          <p:cNvSpPr>
            <a:spLocks noGrp="1"/>
          </p:cNvSpPr>
          <p:nvPr/>
        </p:nvSpPr>
        <p:spPr>
          <a:xfrm>
            <a:off x="6257925" y="2962275"/>
            <a:ext cx="443865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833" lnSpcReduction="10000"/>
          </a:bodyPr>
          <a:lstStyle/>
          <a:p>
            <a:pPr algn="l">
              <a:defRPr sz="1200" b="0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8D4"/>
                </a:solidFill>
                <a:latin typeface="Arial"/>
                <a:ea typeface="Arial"/>
                <a:cs typeface="Arial"/>
              </a:rPr>
              <a:t>Tecnologia voltada a aplicações que exigem qualidade do ar e confiabilidade.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D89C225F-FC5C-4949-8F00-4C3B9F0EE2B3}"/>
              </a:ext>
            </a:extLst>
          </p:cNvPr>
          <p:cNvSpPr>
            <a:spLocks noGrp="1"/>
          </p:cNvSpPr>
          <p:nvPr/>
        </p:nvSpPr>
        <p:spPr>
          <a:xfrm>
            <a:off x="6048375" y="3429000"/>
            <a:ext cx="4857750" cy="933450"/>
          </a:xfrm>
          <a:prstGeom prst="roundRect">
            <a:avLst>
              <a:gd name="adj" fmla="val 18367"/>
            </a:avLst>
          </a:prstGeom>
          <a:solidFill>
            <a:srgbClr val="0B2134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802AE13-A5D4-43D2-8D38-BC83CD6926AF}"/>
              </a:ext>
            </a:extLst>
          </p:cNvPr>
          <p:cNvSpPr>
            <a:spLocks noGrp="1"/>
          </p:cNvSpPr>
          <p:nvPr/>
        </p:nvSpPr>
        <p:spPr>
          <a:xfrm>
            <a:off x="6238875" y="3600450"/>
            <a:ext cx="4286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667" lnSpcReduction="10000"/>
          </a:bodyPr>
          <a:lstStyle/>
          <a:p>
            <a:pPr algn="l">
              <a:defRPr sz="18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635A459-8C7A-4908-80DF-0FEC07E34C14}"/>
              </a:ext>
            </a:extLst>
          </p:cNvPr>
          <p:cNvSpPr>
            <a:spLocks noGrp="1"/>
          </p:cNvSpPr>
          <p:nvPr/>
        </p:nvSpPr>
        <p:spPr>
          <a:xfrm>
            <a:off x="6734175" y="3590925"/>
            <a:ext cx="39814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Menos itens de desgaste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A77575F4-E9A1-469B-A0AF-36B5D5545A97}"/>
              </a:ext>
            </a:extLst>
          </p:cNvPr>
          <p:cNvSpPr>
            <a:spLocks noGrp="1"/>
          </p:cNvSpPr>
          <p:nvPr/>
        </p:nvSpPr>
        <p:spPr>
          <a:xfrm>
            <a:off x="6257925" y="4048125"/>
            <a:ext cx="443865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0833" lnSpcReduction="10000"/>
          </a:bodyPr>
          <a:lstStyle/>
          <a:p>
            <a:pPr algn="l">
              <a:defRPr sz="1200" b="0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8D4"/>
                </a:solidFill>
                <a:latin typeface="Arial"/>
                <a:ea typeface="Arial"/>
                <a:cs typeface="Arial"/>
              </a:rPr>
              <a:t>Arquitetura que favorece manutenção previsível e disponibilidade.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3CDC02EE-4F74-4CE7-8BBF-D208D85DAFF0}"/>
              </a:ext>
            </a:extLst>
          </p:cNvPr>
          <p:cNvSpPr>
            <a:spLocks noGrp="1"/>
          </p:cNvSpPr>
          <p:nvPr/>
        </p:nvSpPr>
        <p:spPr>
          <a:xfrm>
            <a:off x="6048375" y="4514850"/>
            <a:ext cx="4857750" cy="1095375"/>
          </a:xfrm>
          <a:prstGeom prst="roundRect">
            <a:avLst>
              <a:gd name="adj" fmla="val 15652"/>
            </a:avLst>
          </a:prstGeom>
          <a:solidFill>
            <a:srgbClr val="0B2134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99B3359-F71E-4DDF-AEBA-F32A19EC5737}"/>
              </a:ext>
            </a:extLst>
          </p:cNvPr>
          <p:cNvSpPr>
            <a:spLocks noGrp="1"/>
          </p:cNvSpPr>
          <p:nvPr/>
        </p:nvSpPr>
        <p:spPr>
          <a:xfrm>
            <a:off x="6238875" y="4686300"/>
            <a:ext cx="4286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667" lnSpcReduction="10000"/>
          </a:bodyPr>
          <a:lstStyle/>
          <a:p>
            <a:pPr algn="l">
              <a:defRPr sz="18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189D75D3-BBDE-4156-B999-F35DD9A0A93B}"/>
              </a:ext>
            </a:extLst>
          </p:cNvPr>
          <p:cNvSpPr>
            <a:spLocks noGrp="1"/>
          </p:cNvSpPr>
          <p:nvPr/>
        </p:nvSpPr>
        <p:spPr>
          <a:xfrm>
            <a:off x="6734175" y="4676775"/>
            <a:ext cx="39814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Potencial de economia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986A3B5-DF49-4C88-BAE1-DD50B5A54D1C}"/>
              </a:ext>
            </a:extLst>
          </p:cNvPr>
          <p:cNvSpPr>
            <a:spLocks noGrp="1"/>
          </p:cNvSpPr>
          <p:nvPr/>
        </p:nvSpPr>
        <p:spPr>
          <a:xfrm>
            <a:off x="6257925" y="5133975"/>
            <a:ext cx="4438650" cy="314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8437" lnSpcReduction="10000"/>
          </a:bodyPr>
          <a:lstStyle/>
          <a:p>
            <a:pPr algn="l">
              <a:defRPr sz="1200" b="0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8D4"/>
                </a:solidFill>
                <a:latin typeface="Arial"/>
                <a:ea typeface="Arial"/>
                <a:cs typeface="Arial"/>
              </a:rPr>
              <a:t>O material histórico cita até 30% frente a sistemas de parafuso; o resultado depende do perfil da planta.</a:t>
            </a:r>
          </a:p>
        </p:txBody>
      </p:sp>
    </p:spTree>
    <p:extLst>
      <p:ext uri="{BB962C8B-B14F-4D97-AF65-F5344CB8AC3E}">
        <p14:creationId xmlns:p14="http://schemas.microsoft.com/office/powerpoint/2010/main" val="788144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C416D5D7-D31D-4097-BF39-ACD5240178DF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6667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ETAPA 03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3D262E5-40C9-40A0-A1F2-A3417BCC3233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2870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6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Rede de alumínio: leve, modular e durável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9A73941-0CE6-4C06-9534-A64574C006BC}"/>
              </a:ext>
            </a:extLst>
          </p:cNvPr>
          <p:cNvSpPr>
            <a:spLocks noGrp="1"/>
          </p:cNvSpPr>
          <p:nvPr/>
        </p:nvSpPr>
        <p:spPr>
          <a:xfrm>
            <a:off x="609600" y="1323975"/>
            <a:ext cx="723900" cy="47625"/>
          </a:xfrm>
          <a:prstGeom prst="rect">
            <a:avLst/>
          </a:prstGeom>
          <a:solidFill>
            <a:srgbClr val="17C98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91750" y="343133"/>
            <a:ext cx="1428750" cy="47578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3D14E16-C2FD-4F59-BD0B-7F6254A6971E}"/>
              </a:ext>
            </a:extLst>
          </p:cNvPr>
          <p:cNvSpPr>
            <a:spLocks noGrp="1"/>
          </p:cNvSpPr>
          <p:nvPr/>
        </p:nvSpPr>
        <p:spPr>
          <a:xfrm>
            <a:off x="11049000" y="62865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900" b="1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8D4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4"/>
          <a:srcRect t="6071" b="6071"/>
          <a:stretch>
            <a:fillRect/>
          </a:stretch>
        </p:blipFill>
        <p:spPr>
          <a:xfrm>
            <a:off x="609600" y="1714500"/>
            <a:ext cx="3333750" cy="3905250"/>
          </a:xfrm>
          <a:prstGeom prst="roundRect">
            <a:avLst>
              <a:gd name="adj" fmla="val 5143"/>
            </a:avLst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/>
          <a:srcRect t="6071" b="6071"/>
          <a:stretch>
            <a:fillRect/>
          </a:stretch>
        </p:blipFill>
        <p:spPr>
          <a:xfrm>
            <a:off x="4143375" y="1714500"/>
            <a:ext cx="3333750" cy="3905250"/>
          </a:xfrm>
          <a:prstGeom prst="roundRect">
            <a:avLst>
              <a:gd name="adj" fmla="val 5143"/>
            </a:avLst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6"/>
          <a:srcRect l="3786" r="3786"/>
          <a:stretch>
            <a:fillRect/>
          </a:stretch>
        </p:blipFill>
        <p:spPr>
          <a:xfrm>
            <a:off x="7677150" y="1714500"/>
            <a:ext cx="3810000" cy="2381250"/>
          </a:xfrm>
          <a:prstGeom prst="roundRect">
            <a:avLst>
              <a:gd name="adj" fmla="val 7200"/>
            </a:avLst>
          </a:prstGeom>
        </p:spPr>
      </p:pic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50938661-AC60-4401-B01D-B0AA477E6E45}"/>
              </a:ext>
            </a:extLst>
          </p:cNvPr>
          <p:cNvSpPr>
            <a:spLocks noGrp="1"/>
          </p:cNvSpPr>
          <p:nvPr/>
        </p:nvSpPr>
        <p:spPr>
          <a:xfrm>
            <a:off x="7677150" y="4267200"/>
            <a:ext cx="3810000" cy="1352550"/>
          </a:xfrm>
          <a:prstGeom prst="roundRect">
            <a:avLst>
              <a:gd name="adj" fmla="val 12676"/>
            </a:avLst>
          </a:prstGeom>
          <a:solidFill>
            <a:srgbClr val="0B2134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EB577BF-AF70-47AC-B9EC-B7707604A7B5}"/>
              </a:ext>
            </a:extLst>
          </p:cNvPr>
          <p:cNvSpPr>
            <a:spLocks noGrp="1"/>
          </p:cNvSpPr>
          <p:nvPr/>
        </p:nvSpPr>
        <p:spPr>
          <a:xfrm>
            <a:off x="7905750" y="4429125"/>
            <a:ext cx="14287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318" lnSpcReduction="10000"/>
          </a:bodyPr>
          <a:lstStyle/>
          <a:p>
            <a:pPr algn="l">
              <a:defRPr sz="2475" b="1">
                <a:solidFill>
                  <a:srgbClr val="FFEF15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FFEF15"/>
                </a:solidFill>
                <a:latin typeface="Arial"/>
                <a:ea typeface="Arial"/>
                <a:cs typeface="Arial"/>
              </a:rPr>
              <a:t>ATÉ 8”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5350621-2681-4D6F-AA63-1F695F683954}"/>
              </a:ext>
            </a:extLst>
          </p:cNvPr>
          <p:cNvSpPr>
            <a:spLocks noGrp="1"/>
          </p:cNvSpPr>
          <p:nvPr/>
        </p:nvSpPr>
        <p:spPr>
          <a:xfrm>
            <a:off x="7905750" y="4857750"/>
            <a:ext cx="3238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397" lnSpcReduction="20000"/>
          </a:bodyPr>
          <a:lstStyle/>
          <a:p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Tubulações ranhuradas, pintura eletrostática, montagem prática e alta resistência à corrosão.</a:t>
            </a:r>
          </a:p>
        </p:txBody>
      </p:sp>
    </p:spTree>
    <p:extLst>
      <p:ext uri="{BB962C8B-B14F-4D97-AF65-F5344CB8AC3E}">
        <p14:creationId xmlns:p14="http://schemas.microsoft.com/office/powerpoint/2010/main" val="1588197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DCE420D6-B70B-4A64-AAAA-5EC2E4DAB538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6667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PERDAS INVISÍVEIS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4B7DA7A-F33E-4925-ACE1-2DEE0AB215D7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2870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6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Um pequeno furo trabalha 24 horas contra vc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135492A-CD13-4F28-8B0B-F292B2AE0F68}"/>
              </a:ext>
            </a:extLst>
          </p:cNvPr>
          <p:cNvSpPr>
            <a:spLocks noGrp="1"/>
          </p:cNvSpPr>
          <p:nvPr/>
        </p:nvSpPr>
        <p:spPr>
          <a:xfrm>
            <a:off x="609600" y="1323975"/>
            <a:ext cx="723900" cy="47625"/>
          </a:xfrm>
          <a:prstGeom prst="rect">
            <a:avLst/>
          </a:prstGeom>
          <a:solidFill>
            <a:srgbClr val="17C98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91750" y="343133"/>
            <a:ext cx="1428750" cy="47578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433C763-6CBC-4E0E-AB43-895A48F8388F}"/>
              </a:ext>
            </a:extLst>
          </p:cNvPr>
          <p:cNvSpPr>
            <a:spLocks noGrp="1"/>
          </p:cNvSpPr>
          <p:nvPr/>
        </p:nvSpPr>
        <p:spPr>
          <a:xfrm>
            <a:off x="11049000" y="62865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900" b="1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8D4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4"/>
          <a:srcRect t="9144" b="9144"/>
          <a:stretch>
            <a:fillRect/>
          </a:stretch>
        </p:blipFill>
        <p:spPr>
          <a:xfrm>
            <a:off x="609600" y="1762125"/>
            <a:ext cx="4095750" cy="3810000"/>
          </a:xfrm>
          <a:prstGeom prst="roundRect">
            <a:avLst>
              <a:gd name="adj" fmla="val 4500"/>
            </a:avLst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5F9DD55-3F50-491D-A314-1C8532CD75B2}"/>
              </a:ext>
            </a:extLst>
          </p:cNvPr>
          <p:cNvSpPr>
            <a:spLocks noGrp="1"/>
          </p:cNvSpPr>
          <p:nvPr/>
        </p:nvSpPr>
        <p:spPr>
          <a:xfrm>
            <a:off x="5191125" y="1752600"/>
            <a:ext cx="5810250" cy="590550"/>
          </a:xfrm>
          <a:prstGeom prst="roundRect">
            <a:avLst>
              <a:gd name="adj" fmla="val 19355"/>
            </a:avLst>
          </a:prstGeom>
          <a:solidFill>
            <a:srgbClr val="0B2134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B9C66EC-0DA0-4543-BE87-20050B31DEDC}"/>
              </a:ext>
            </a:extLst>
          </p:cNvPr>
          <p:cNvSpPr>
            <a:spLocks noGrp="1"/>
          </p:cNvSpPr>
          <p:nvPr/>
        </p:nvSpPr>
        <p:spPr>
          <a:xfrm>
            <a:off x="5429250" y="1828800"/>
            <a:ext cx="1809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0,8 mm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5B94DF9-BB92-46C2-8657-7539300EB22A}"/>
              </a:ext>
            </a:extLst>
          </p:cNvPr>
          <p:cNvSpPr>
            <a:spLocks noGrp="1"/>
          </p:cNvSpPr>
          <p:nvPr/>
        </p:nvSpPr>
        <p:spPr>
          <a:xfrm>
            <a:off x="7572375" y="1828800"/>
            <a:ext cx="3143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800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R$ 508/ano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1AE92CD5-7033-4463-9CC2-10161F12A5D7}"/>
              </a:ext>
            </a:extLst>
          </p:cNvPr>
          <p:cNvSpPr>
            <a:spLocks noGrp="1"/>
          </p:cNvSpPr>
          <p:nvPr/>
        </p:nvSpPr>
        <p:spPr>
          <a:xfrm>
            <a:off x="5191125" y="2495550"/>
            <a:ext cx="5810250" cy="590550"/>
          </a:xfrm>
          <a:prstGeom prst="roundRect">
            <a:avLst>
              <a:gd name="adj" fmla="val 19355"/>
            </a:avLst>
          </a:prstGeom>
          <a:solidFill>
            <a:srgbClr val="0B2134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8DF8D52-85DA-485C-B620-B92C37EA7C30}"/>
              </a:ext>
            </a:extLst>
          </p:cNvPr>
          <p:cNvSpPr>
            <a:spLocks noGrp="1"/>
          </p:cNvSpPr>
          <p:nvPr/>
        </p:nvSpPr>
        <p:spPr>
          <a:xfrm>
            <a:off x="5429250" y="2571750"/>
            <a:ext cx="1809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1,5 mm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8C1CD69-C489-417C-9F1C-2479AE09BE9E}"/>
              </a:ext>
            </a:extLst>
          </p:cNvPr>
          <p:cNvSpPr>
            <a:spLocks noGrp="1"/>
          </p:cNvSpPr>
          <p:nvPr/>
        </p:nvSpPr>
        <p:spPr>
          <a:xfrm>
            <a:off x="7572375" y="2571750"/>
            <a:ext cx="3143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800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R$ 5.084/ano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DD93F99A-AD03-40B1-B827-6EE9F5BC37CD}"/>
              </a:ext>
            </a:extLst>
          </p:cNvPr>
          <p:cNvSpPr>
            <a:spLocks noGrp="1"/>
          </p:cNvSpPr>
          <p:nvPr/>
        </p:nvSpPr>
        <p:spPr>
          <a:xfrm>
            <a:off x="5191125" y="3238500"/>
            <a:ext cx="5810250" cy="590550"/>
          </a:xfrm>
          <a:prstGeom prst="roundRect">
            <a:avLst>
              <a:gd name="adj" fmla="val 19355"/>
            </a:avLst>
          </a:prstGeom>
          <a:solidFill>
            <a:srgbClr val="0B2134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20F255F-E3B3-4BB4-9FC3-0E137498BAEF}"/>
              </a:ext>
            </a:extLst>
          </p:cNvPr>
          <p:cNvSpPr>
            <a:spLocks noGrp="1"/>
          </p:cNvSpPr>
          <p:nvPr/>
        </p:nvSpPr>
        <p:spPr>
          <a:xfrm>
            <a:off x="5429250" y="3314700"/>
            <a:ext cx="1809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3,0 mm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CD55810-E113-4BD3-9821-C2D2F4AD95C2}"/>
              </a:ext>
            </a:extLst>
          </p:cNvPr>
          <p:cNvSpPr>
            <a:spLocks noGrp="1"/>
          </p:cNvSpPr>
          <p:nvPr/>
        </p:nvSpPr>
        <p:spPr>
          <a:xfrm>
            <a:off x="7572375" y="3314700"/>
            <a:ext cx="3143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800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R$ 17.795/ano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35F2F038-8E7C-42AC-B3B9-7EFA625A7097}"/>
              </a:ext>
            </a:extLst>
          </p:cNvPr>
          <p:cNvSpPr>
            <a:spLocks noGrp="1"/>
          </p:cNvSpPr>
          <p:nvPr/>
        </p:nvSpPr>
        <p:spPr>
          <a:xfrm>
            <a:off x="5191125" y="3981450"/>
            <a:ext cx="5810250" cy="590550"/>
          </a:xfrm>
          <a:prstGeom prst="roundRect">
            <a:avLst>
              <a:gd name="adj" fmla="val 19355"/>
            </a:avLst>
          </a:prstGeom>
          <a:solidFill>
            <a:srgbClr val="0B2134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0445D8A9-82F3-48D7-A1FB-92D93DDD3032}"/>
              </a:ext>
            </a:extLst>
          </p:cNvPr>
          <p:cNvSpPr>
            <a:spLocks noGrp="1"/>
          </p:cNvSpPr>
          <p:nvPr/>
        </p:nvSpPr>
        <p:spPr>
          <a:xfrm>
            <a:off x="5429250" y="4057650"/>
            <a:ext cx="1809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6,0 mm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D8313EE-BF17-47CE-94C9-ABDBA0F0C1C2}"/>
              </a:ext>
            </a:extLst>
          </p:cNvPr>
          <p:cNvSpPr>
            <a:spLocks noGrp="1"/>
          </p:cNvSpPr>
          <p:nvPr/>
        </p:nvSpPr>
        <p:spPr>
          <a:xfrm>
            <a:off x="7572375" y="4057650"/>
            <a:ext cx="3143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800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R$ 76.264/ano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608D7FBB-C350-4C3A-AB15-C5746BF12ADA}"/>
              </a:ext>
            </a:extLst>
          </p:cNvPr>
          <p:cNvSpPr>
            <a:spLocks noGrp="1"/>
          </p:cNvSpPr>
          <p:nvPr/>
        </p:nvSpPr>
        <p:spPr>
          <a:xfrm>
            <a:off x="5191125" y="4724400"/>
            <a:ext cx="5810250" cy="590550"/>
          </a:xfrm>
          <a:prstGeom prst="roundRect">
            <a:avLst>
              <a:gd name="adj" fmla="val 19355"/>
            </a:avLst>
          </a:prstGeom>
          <a:solidFill>
            <a:srgbClr val="163B3A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CFD245AF-FC02-4CE1-B33F-A82C4E0F11AB}"/>
              </a:ext>
            </a:extLst>
          </p:cNvPr>
          <p:cNvSpPr>
            <a:spLocks noGrp="1"/>
          </p:cNvSpPr>
          <p:nvPr/>
        </p:nvSpPr>
        <p:spPr>
          <a:xfrm>
            <a:off x="5429250" y="4800600"/>
            <a:ext cx="1809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10 mm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1FF4964E-C514-4BA3-B648-D0CA3A9CC695}"/>
              </a:ext>
            </a:extLst>
          </p:cNvPr>
          <p:cNvSpPr>
            <a:spLocks noGrp="1"/>
          </p:cNvSpPr>
          <p:nvPr/>
        </p:nvSpPr>
        <p:spPr>
          <a:xfrm>
            <a:off x="7572375" y="4800600"/>
            <a:ext cx="3143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800" b="1">
                <a:solidFill>
                  <a:srgbClr val="FFEF1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EF15"/>
                </a:solidFill>
                <a:latin typeface="Arial"/>
                <a:ea typeface="Arial"/>
                <a:cs typeface="Arial"/>
              </a:rPr>
              <a:t>R$ 188.118/ano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DD81DF1-5DD5-4A50-94DE-01EC0C53C75D}"/>
              </a:ext>
            </a:extLst>
          </p:cNvPr>
          <p:cNvSpPr>
            <a:spLocks noGrp="1"/>
          </p:cNvSpPr>
          <p:nvPr/>
        </p:nvSpPr>
        <p:spPr>
          <a:xfrm>
            <a:off x="5191125" y="5657850"/>
            <a:ext cx="5810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9C8D4"/>
                </a:solidFill>
                <a:latin typeface="Arial"/>
                <a:ea typeface="Arial"/>
                <a:cs typeface="Arial"/>
              </a:rPr>
              <a:t>Base histórica: 7 bar, R$ 0,58/kWh e operação contínua.</a:t>
            </a:r>
          </a:p>
        </p:txBody>
      </p:sp>
    </p:spTree>
    <p:extLst>
      <p:ext uri="{BB962C8B-B14F-4D97-AF65-F5344CB8AC3E}">
        <p14:creationId xmlns:p14="http://schemas.microsoft.com/office/powerpoint/2010/main" val="1262169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513B79B0-68D6-4BAC-A621-90ABBC1BE46C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6667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IMPLANTAÇÃO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37FA782-53E4-4403-B438-79A1CF453E3A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2870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6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Da análise à melhoria contínua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4FB0DA4-ECC7-4259-981F-269CE111E47D}"/>
              </a:ext>
            </a:extLst>
          </p:cNvPr>
          <p:cNvSpPr>
            <a:spLocks noGrp="1"/>
          </p:cNvSpPr>
          <p:nvPr/>
        </p:nvSpPr>
        <p:spPr>
          <a:xfrm>
            <a:off x="609600" y="1323975"/>
            <a:ext cx="723900" cy="47625"/>
          </a:xfrm>
          <a:prstGeom prst="rect">
            <a:avLst/>
          </a:prstGeom>
          <a:solidFill>
            <a:srgbClr val="17C98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27" name="Imagem 2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91750" y="343133"/>
            <a:ext cx="1428750" cy="47578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EDF7A13-678C-423C-842B-70733371F602}"/>
              </a:ext>
            </a:extLst>
          </p:cNvPr>
          <p:cNvSpPr>
            <a:spLocks noGrp="1"/>
          </p:cNvSpPr>
          <p:nvPr/>
        </p:nvSpPr>
        <p:spPr>
          <a:xfrm>
            <a:off x="11049000" y="62865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900" b="1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8D4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5ADB2418-B361-41B9-B4F6-247497E47D29}"/>
              </a:ext>
            </a:extLst>
          </p:cNvPr>
          <p:cNvSpPr>
            <a:spLocks noGrp="1"/>
          </p:cNvSpPr>
          <p:nvPr/>
        </p:nvSpPr>
        <p:spPr>
          <a:xfrm>
            <a:off x="609600" y="1952625"/>
            <a:ext cx="2476500" cy="2381250"/>
          </a:xfrm>
          <a:prstGeom prst="roundRect">
            <a:avLst>
              <a:gd name="adj" fmla="val 7200"/>
            </a:avLst>
          </a:prstGeom>
          <a:solidFill>
            <a:srgbClr val="0B2134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EB531D1-4D59-4CB2-9D5B-4C718F8389FF}"/>
              </a:ext>
            </a:extLst>
          </p:cNvPr>
          <p:cNvSpPr>
            <a:spLocks noGrp="1"/>
          </p:cNvSpPr>
          <p:nvPr/>
        </p:nvSpPr>
        <p:spPr>
          <a:xfrm>
            <a:off x="800100" y="2124075"/>
            <a:ext cx="4286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667" lnSpcReduction="10000"/>
          </a:bodyPr>
          <a:lstStyle/>
          <a:p>
            <a:pPr algn="l">
              <a:defRPr sz="18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30ADB56-C183-44EC-8D71-1D87E8F2CA47}"/>
              </a:ext>
            </a:extLst>
          </p:cNvPr>
          <p:cNvSpPr>
            <a:spLocks noGrp="1"/>
          </p:cNvSpPr>
          <p:nvPr/>
        </p:nvSpPr>
        <p:spPr>
          <a:xfrm>
            <a:off x="1295400" y="2114550"/>
            <a:ext cx="16002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Diagnosticar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A1D283E-32D3-4BDA-B0C7-4EB6317C1D8A}"/>
              </a:ext>
            </a:extLst>
          </p:cNvPr>
          <p:cNvSpPr>
            <a:spLocks noGrp="1"/>
          </p:cNvSpPr>
          <p:nvPr/>
        </p:nvSpPr>
        <p:spPr>
          <a:xfrm>
            <a:off x="819150" y="2571750"/>
            <a:ext cx="2057400" cy="160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8D4"/>
                </a:solidFill>
                <a:latin typeface="Arial"/>
                <a:ea typeface="Arial"/>
                <a:cs typeface="Arial"/>
              </a:rPr>
              <a:t>Medição e estudo técnico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721CEAB4-C3D7-48D9-823F-A1941EA4C30C}"/>
              </a:ext>
            </a:extLst>
          </p:cNvPr>
          <p:cNvSpPr>
            <a:spLocks noGrp="1"/>
          </p:cNvSpPr>
          <p:nvPr/>
        </p:nvSpPr>
        <p:spPr>
          <a:xfrm>
            <a:off x="3371850" y="1952625"/>
            <a:ext cx="2476500" cy="2381250"/>
          </a:xfrm>
          <a:prstGeom prst="roundRect">
            <a:avLst>
              <a:gd name="adj" fmla="val 7200"/>
            </a:avLst>
          </a:prstGeom>
          <a:solidFill>
            <a:srgbClr val="0B2134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30B9ECB-5B92-4C6D-ADC6-C165642E0EAA}"/>
              </a:ext>
            </a:extLst>
          </p:cNvPr>
          <p:cNvSpPr>
            <a:spLocks noGrp="1"/>
          </p:cNvSpPr>
          <p:nvPr/>
        </p:nvSpPr>
        <p:spPr>
          <a:xfrm>
            <a:off x="3562350" y="2124075"/>
            <a:ext cx="4286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667" lnSpcReduction="10000"/>
          </a:bodyPr>
          <a:lstStyle/>
          <a:p>
            <a:pPr algn="l">
              <a:defRPr sz="18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989D72A-D86C-4243-AE08-C0CE52B6F70F}"/>
              </a:ext>
            </a:extLst>
          </p:cNvPr>
          <p:cNvSpPr>
            <a:spLocks noGrp="1"/>
          </p:cNvSpPr>
          <p:nvPr/>
        </p:nvSpPr>
        <p:spPr>
          <a:xfrm>
            <a:off x="4057650" y="2114550"/>
            <a:ext cx="16002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Dimensionar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642DDC6-E646-48A5-BD44-33FDCBC27FE3}"/>
              </a:ext>
            </a:extLst>
          </p:cNvPr>
          <p:cNvSpPr>
            <a:spLocks noGrp="1"/>
          </p:cNvSpPr>
          <p:nvPr/>
        </p:nvSpPr>
        <p:spPr>
          <a:xfrm>
            <a:off x="3581400" y="2571750"/>
            <a:ext cx="2057400" cy="160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8D4"/>
                </a:solidFill>
                <a:latin typeface="Arial"/>
                <a:ea typeface="Arial"/>
                <a:cs typeface="Arial"/>
              </a:rPr>
              <a:t>Geração e distribuição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F177E62D-53A9-4643-B9A8-6B319E416539}"/>
              </a:ext>
            </a:extLst>
          </p:cNvPr>
          <p:cNvSpPr>
            <a:spLocks noGrp="1"/>
          </p:cNvSpPr>
          <p:nvPr/>
        </p:nvSpPr>
        <p:spPr>
          <a:xfrm>
            <a:off x="6134100" y="1952625"/>
            <a:ext cx="2476500" cy="2381250"/>
          </a:xfrm>
          <a:prstGeom prst="roundRect">
            <a:avLst>
              <a:gd name="adj" fmla="val 7200"/>
            </a:avLst>
          </a:prstGeom>
          <a:solidFill>
            <a:srgbClr val="0B2134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EAC5AF0A-61A8-43A7-BABC-FAD79F30250C}"/>
              </a:ext>
            </a:extLst>
          </p:cNvPr>
          <p:cNvSpPr>
            <a:spLocks noGrp="1"/>
          </p:cNvSpPr>
          <p:nvPr/>
        </p:nvSpPr>
        <p:spPr>
          <a:xfrm>
            <a:off x="6324600" y="2124075"/>
            <a:ext cx="4286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667" lnSpcReduction="10000"/>
          </a:bodyPr>
          <a:lstStyle/>
          <a:p>
            <a:pPr algn="l">
              <a:defRPr sz="18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ABB364FF-35B4-4120-B92A-91C2CE8AF6DC}"/>
              </a:ext>
            </a:extLst>
          </p:cNvPr>
          <p:cNvSpPr>
            <a:spLocks noGrp="1"/>
          </p:cNvSpPr>
          <p:nvPr/>
        </p:nvSpPr>
        <p:spPr>
          <a:xfrm>
            <a:off x="6819900" y="2114550"/>
            <a:ext cx="16002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Implantar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C0036B78-46C5-4225-8583-A03503FC605C}"/>
              </a:ext>
            </a:extLst>
          </p:cNvPr>
          <p:cNvSpPr>
            <a:spLocks noGrp="1"/>
          </p:cNvSpPr>
          <p:nvPr/>
        </p:nvSpPr>
        <p:spPr>
          <a:xfrm>
            <a:off x="6343650" y="2571750"/>
            <a:ext cx="2057400" cy="160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8D4"/>
                </a:solidFill>
                <a:latin typeface="Arial"/>
                <a:ea typeface="Arial"/>
                <a:cs typeface="Arial"/>
              </a:rPr>
              <a:t>Execução planejada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8458D159-2539-4E77-9364-FAB37F0D7AAC}"/>
              </a:ext>
            </a:extLst>
          </p:cNvPr>
          <p:cNvSpPr>
            <a:spLocks noGrp="1"/>
          </p:cNvSpPr>
          <p:nvPr/>
        </p:nvSpPr>
        <p:spPr>
          <a:xfrm>
            <a:off x="8896350" y="1952625"/>
            <a:ext cx="2476500" cy="2381250"/>
          </a:xfrm>
          <a:prstGeom prst="roundRect">
            <a:avLst>
              <a:gd name="adj" fmla="val 7200"/>
            </a:avLst>
          </a:prstGeom>
          <a:solidFill>
            <a:srgbClr val="0B2134"/>
          </a:solidFill>
          <a:ln w="9525">
            <a:solidFill>
              <a:srgbClr val="244154"/>
            </a:solidFill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19B34C38-B8D8-4226-9B19-A2FCAD010DB9}"/>
              </a:ext>
            </a:extLst>
          </p:cNvPr>
          <p:cNvSpPr>
            <a:spLocks noGrp="1"/>
          </p:cNvSpPr>
          <p:nvPr/>
        </p:nvSpPr>
        <p:spPr>
          <a:xfrm>
            <a:off x="9086850" y="2124075"/>
            <a:ext cx="4286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667" lnSpcReduction="10000"/>
          </a:bodyPr>
          <a:lstStyle/>
          <a:p>
            <a:pPr algn="l">
              <a:defRPr sz="1875" b="1">
                <a:solidFill>
                  <a:srgbClr val="FFEF15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EF15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6217E57E-39FC-442C-863A-3C102F36DF90}"/>
              </a:ext>
            </a:extLst>
          </p:cNvPr>
          <p:cNvSpPr>
            <a:spLocks noGrp="1"/>
          </p:cNvSpPr>
          <p:nvPr/>
        </p:nvSpPr>
        <p:spPr>
          <a:xfrm>
            <a:off x="9582150" y="2114550"/>
            <a:ext cx="16002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Acompanhar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36B065EC-3898-4BD8-92A9-EB9CBEA05C78}"/>
              </a:ext>
            </a:extLst>
          </p:cNvPr>
          <p:cNvSpPr>
            <a:spLocks noGrp="1"/>
          </p:cNvSpPr>
          <p:nvPr/>
        </p:nvSpPr>
        <p:spPr>
          <a:xfrm>
            <a:off x="9105900" y="2571750"/>
            <a:ext cx="2057400" cy="160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8D4"/>
                </a:solidFill>
                <a:latin typeface="Arial"/>
                <a:ea typeface="Arial"/>
                <a:cs typeface="Arial"/>
              </a:rPr>
              <a:t>Indicadores e perdas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B3475EC2-1BD0-4B3D-A24D-61D35CA9CB11}"/>
              </a:ext>
            </a:extLst>
          </p:cNvPr>
          <p:cNvSpPr>
            <a:spLocks noGrp="1"/>
          </p:cNvSpPr>
          <p:nvPr/>
        </p:nvSpPr>
        <p:spPr>
          <a:xfrm>
            <a:off x="952500" y="4762500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Modelos comerciais podem usar a economia gerada para apoiar a amortização do projeto.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0A82093F-AF67-4E4F-B25A-8B221680D328}"/>
              </a:ext>
            </a:extLst>
          </p:cNvPr>
          <p:cNvSpPr>
            <a:spLocks noGrp="1"/>
          </p:cNvSpPr>
          <p:nvPr/>
        </p:nvSpPr>
        <p:spPr>
          <a:xfrm>
            <a:off x="1381125" y="5381625"/>
            <a:ext cx="94297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0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9C8D4"/>
                </a:solidFill>
                <a:latin typeface="Arial"/>
                <a:ea typeface="Arial"/>
                <a:cs typeface="Arial"/>
              </a:rPr>
              <a:t>Condições históricas mencionavam contratos de 5 a 15 anos e rede em até 48 parcelas. Consulte as condições vigentes.</a:t>
            </a:r>
          </a:p>
        </p:txBody>
      </p:sp>
    </p:spTree>
    <p:extLst>
      <p:ext uri="{BB962C8B-B14F-4D97-AF65-F5344CB8AC3E}">
        <p14:creationId xmlns:p14="http://schemas.microsoft.com/office/powerpoint/2010/main" val="1057923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693A8C11-079E-457B-9AF2-6DC9EDBC8FF8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6667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PRÓXIMO PASSO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AD0B53D-FB1A-4641-AE45-DC0F5B1CA3B5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2870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6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Transforme ar comprimido em resultado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FDFD6B7-547C-41A6-B689-E36CD105B409}"/>
              </a:ext>
            </a:extLst>
          </p:cNvPr>
          <p:cNvSpPr>
            <a:spLocks noGrp="1"/>
          </p:cNvSpPr>
          <p:nvPr/>
        </p:nvSpPr>
        <p:spPr>
          <a:xfrm>
            <a:off x="609600" y="1323975"/>
            <a:ext cx="723900" cy="47625"/>
          </a:xfrm>
          <a:prstGeom prst="rect">
            <a:avLst/>
          </a:prstGeom>
          <a:solidFill>
            <a:srgbClr val="17C98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191750" y="343133"/>
            <a:ext cx="1428750" cy="47578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ECD5A5EB-77B2-444D-8194-0C10EB3C1369}"/>
              </a:ext>
            </a:extLst>
          </p:cNvPr>
          <p:cNvSpPr>
            <a:spLocks noGrp="1"/>
          </p:cNvSpPr>
          <p:nvPr/>
        </p:nvSpPr>
        <p:spPr>
          <a:xfrm>
            <a:off x="11049000" y="6286500"/>
            <a:ext cx="571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900" b="1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8D4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4"/>
          <a:srcRect t="1933" b="1933"/>
          <a:stretch>
            <a:fillRect/>
          </a:stretch>
        </p:blipFill>
        <p:spPr>
          <a:xfrm>
            <a:off x="609600" y="1714500"/>
            <a:ext cx="5429250" cy="3714750"/>
          </a:xfrm>
          <a:prstGeom prst="roundRect">
            <a:avLst>
              <a:gd name="adj" fmla="val 4615"/>
            </a:avLst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52304A6-068F-4CCE-8A0C-0637269A4B0F}"/>
              </a:ext>
            </a:extLst>
          </p:cNvPr>
          <p:cNvSpPr>
            <a:spLocks noGrp="1"/>
          </p:cNvSpPr>
          <p:nvPr/>
        </p:nvSpPr>
        <p:spPr>
          <a:xfrm>
            <a:off x="6572250" y="1809750"/>
            <a:ext cx="42862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Solicite uma análise técnica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9B81A8B-BD3B-4825-8E00-11E9A92D1732}"/>
              </a:ext>
            </a:extLst>
          </p:cNvPr>
          <p:cNvSpPr>
            <a:spLocks noGrp="1"/>
          </p:cNvSpPr>
          <p:nvPr/>
        </p:nvSpPr>
        <p:spPr>
          <a:xfrm>
            <a:off x="6572250" y="2571750"/>
            <a:ext cx="4286250" cy="1047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9C8D4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B9C8D4"/>
                </a:solidFill>
                <a:latin typeface="Arial"/>
                <a:ea typeface="Arial"/>
                <a:cs typeface="Arial"/>
              </a:rPr>
              <a:t>Menos vazamentos e menor perda de pressão ajudam sua indústria a consumir menos energia e operar melhor.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18C952D-5FE2-42BF-A913-FAEA727FF47F}"/>
              </a:ext>
            </a:extLst>
          </p:cNvPr>
          <p:cNvSpPr>
            <a:spLocks noGrp="1"/>
          </p:cNvSpPr>
          <p:nvPr/>
        </p:nvSpPr>
        <p:spPr>
          <a:xfrm>
            <a:off x="6572250" y="4000500"/>
            <a:ext cx="4286250" cy="647700"/>
          </a:xfrm>
          <a:prstGeom prst="roundRect">
            <a:avLst>
              <a:gd name="adj" fmla="val 20588"/>
            </a:avLst>
          </a:prstGeom>
          <a:solidFill>
            <a:srgbClr val="17C98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96A891A-0299-4E3D-8911-7718E06FF61C}"/>
              </a:ext>
            </a:extLst>
          </p:cNvPr>
          <p:cNvSpPr>
            <a:spLocks noGrp="1"/>
          </p:cNvSpPr>
          <p:nvPr/>
        </p:nvSpPr>
        <p:spPr>
          <a:xfrm>
            <a:off x="6810375" y="4095750"/>
            <a:ext cx="3810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07142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71423"/>
                </a:solidFill>
                <a:latin typeface="Arial"/>
                <a:ea typeface="Arial"/>
                <a:cs typeface="Arial"/>
              </a:rPr>
              <a:t>(15) 99700-5225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8B0E89C-D1D2-4F46-A86C-325F9F583432}"/>
              </a:ext>
            </a:extLst>
          </p:cNvPr>
          <p:cNvSpPr>
            <a:spLocks noGrp="1"/>
          </p:cNvSpPr>
          <p:nvPr/>
        </p:nvSpPr>
        <p:spPr>
          <a:xfrm>
            <a:off x="6572250" y="4829175"/>
            <a:ext cx="42862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fabio@engepipe.com.br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9C9E2AC-72AA-4EE9-B49C-2B66A72308C8}"/>
              </a:ext>
            </a:extLst>
          </p:cNvPr>
          <p:cNvSpPr>
            <a:spLocks noGrp="1"/>
          </p:cNvSpPr>
          <p:nvPr/>
        </p:nvSpPr>
        <p:spPr>
          <a:xfrm>
            <a:off x="6572250" y="5314950"/>
            <a:ext cx="42862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1">
                <a:solidFill>
                  <a:srgbClr val="17C98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C98B"/>
                </a:solidFill>
                <a:latin typeface="Arial"/>
                <a:ea typeface="Arial"/>
                <a:cs typeface="Arial"/>
              </a:rPr>
              <a:t>engepipe.com.br</a:t>
            </a:r>
          </a:p>
        </p:txBody>
      </p:sp>
    </p:spTree>
    <p:extLst>
      <p:ext uri="{BB962C8B-B14F-4D97-AF65-F5344CB8AC3E}">
        <p14:creationId xmlns:p14="http://schemas.microsoft.com/office/powerpoint/2010/main" val="52303381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576</Words>
  <Application>Microsoft Office PowerPoint</Application>
  <DocSecurity>0</DocSecurity>
  <PresentationFormat>Widescreen</PresentationFormat>
  <Paragraphs>91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1" baseType="lpstr">
      <vt:lpstr>Arial</vt:lpstr>
      <vt:lpstr>Calibri</vt:lpstr>
      <vt:lpstr>ChatGPT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User</cp:lastModifiedBy>
  <cp:revision>1</cp:revision>
  <dcterms:created xsi:type="dcterms:W3CDTF">2026-09-17T17:16:41Z</dcterms:created>
  <dcterms:modified xsi:type="dcterms:W3CDTF">2026-09-17T17:26:54Z</dcterms:modified>
</cp:coreProperties>
</file>